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93" r:id="rId6"/>
    <p:sldMasterId id="2147483694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</p:sldIdLst>
  <p:sldSz cy="5143500" cx="9144000"/>
  <p:notesSz cx="6858000" cy="9144000"/>
  <p:embeddedFontLst>
    <p:embeddedFont>
      <p:font typeface="Roboto Slab"/>
      <p:regular r:id="rId19"/>
      <p:bold r:id="rId20"/>
    </p:embeddedFont>
    <p:embeddedFont>
      <p:font typeface="Montserrat SemiBold"/>
      <p:regular r:id="rId21"/>
      <p:bold r:id="rId22"/>
      <p:italic r:id="rId23"/>
      <p:boldItalic r:id="rId24"/>
    </p:embeddedFont>
    <p:embeddedFont>
      <p:font typeface="Roboto"/>
      <p:regular r:id="rId25"/>
      <p:bold r:id="rId26"/>
      <p:italic r:id="rId27"/>
      <p:boldItalic r:id="rId28"/>
    </p:embeddedFont>
    <p:embeddedFont>
      <p:font typeface="Roboto Medium"/>
      <p:regular r:id="rId29"/>
      <p:bold r:id="rId30"/>
      <p:italic r:id="rId31"/>
      <p:boldItalic r:id="rId32"/>
    </p:embeddedFont>
    <p:embeddedFont>
      <p:font typeface="Montserrat"/>
      <p:regular r:id="rId33"/>
      <p:bold r:id="rId34"/>
      <p:italic r:id="rId35"/>
      <p:boldItalic r:id="rId36"/>
    </p:embeddedFont>
    <p:embeddedFont>
      <p:font typeface="Montserrat Medium"/>
      <p:regular r:id="rId37"/>
      <p:bold r:id="rId38"/>
      <p:italic r:id="rId39"/>
      <p:boldItalic r:id="rId40"/>
    </p:embeddedFont>
    <p:embeddedFont>
      <p:font typeface="Helvetica Neue"/>
      <p:regular r:id="rId41"/>
      <p:bold r:id="rId42"/>
      <p:italic r:id="rId43"/>
      <p:boldItalic r:id="rId44"/>
    </p:embeddedFont>
    <p:embeddedFont>
      <p:font typeface="Helvetica Neue Light"/>
      <p:regular r:id="rId45"/>
      <p:bold r:id="rId46"/>
      <p:italic r:id="rId47"/>
      <p:boldItalic r:id="rId48"/>
    </p:embeddedFont>
    <p:embeddedFont>
      <p:font typeface="Roboto Slab Regular"/>
      <p:regular r:id="rId49"/>
      <p:bold r:id="rId5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512">
          <p15:clr>
            <a:srgbClr val="9AA0A6"/>
          </p15:clr>
        </p15:guide>
        <p15:guide id="2" orient="horz" pos="2899">
          <p15:clr>
            <a:srgbClr val="9AA0A6"/>
          </p15:clr>
        </p15:guide>
        <p15:guide id="3" pos="484">
          <p15:clr>
            <a:srgbClr val="9AA0A6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Author clrIdx="0" id="0" initials="" lastIdx="1" name="Sofía Dalponte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55F1C504-F717-405A-9A30-BA9096A04D1C}">
  <a:tblStyle styleId="{55F1C504-F717-405A-9A30-BA9096A04D1C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512" orient="horz"/>
        <p:guide pos="2899" orient="horz"/>
        <p:guide pos="48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Medium-boldItalic.fntdata"/><Relationship Id="rId42" Type="http://schemas.openxmlformats.org/officeDocument/2006/relationships/font" Target="fonts/HelveticaNeue-bold.fntdata"/><Relationship Id="rId41" Type="http://schemas.openxmlformats.org/officeDocument/2006/relationships/font" Target="fonts/HelveticaNeue-regular.fntdata"/><Relationship Id="rId44" Type="http://schemas.openxmlformats.org/officeDocument/2006/relationships/font" Target="fonts/HelveticaNeue-boldItalic.fntdata"/><Relationship Id="rId43" Type="http://schemas.openxmlformats.org/officeDocument/2006/relationships/font" Target="fonts/HelveticaNeue-italic.fntdata"/><Relationship Id="rId46" Type="http://schemas.openxmlformats.org/officeDocument/2006/relationships/font" Target="fonts/HelveticaNeueLight-bold.fntdata"/><Relationship Id="rId45" Type="http://schemas.openxmlformats.org/officeDocument/2006/relationships/font" Target="fonts/HelveticaNeueLight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1.xml"/><Relationship Id="rId48" Type="http://schemas.openxmlformats.org/officeDocument/2006/relationships/font" Target="fonts/HelveticaNeueLight-boldItalic.fntdata"/><Relationship Id="rId47" Type="http://schemas.openxmlformats.org/officeDocument/2006/relationships/font" Target="fonts/HelveticaNeueLight-italic.fntdata"/><Relationship Id="rId49" Type="http://schemas.openxmlformats.org/officeDocument/2006/relationships/font" Target="fonts/RobotoSlabRegular-regular.fntdata"/><Relationship Id="rId5" Type="http://schemas.openxmlformats.org/officeDocument/2006/relationships/commentAuthors" Target="commentAuthors.xml"/><Relationship Id="rId6" Type="http://schemas.openxmlformats.org/officeDocument/2006/relationships/slideMaster" Target="slideMasters/slideMaster1.xml"/><Relationship Id="rId7" Type="http://schemas.openxmlformats.org/officeDocument/2006/relationships/slideMaster" Target="slideMasters/slideMaster2.xml"/><Relationship Id="rId8" Type="http://schemas.openxmlformats.org/officeDocument/2006/relationships/notesMaster" Target="notesMasters/notesMaster1.xml"/><Relationship Id="rId31" Type="http://schemas.openxmlformats.org/officeDocument/2006/relationships/font" Target="fonts/RobotoMedium-italic.fntdata"/><Relationship Id="rId30" Type="http://schemas.openxmlformats.org/officeDocument/2006/relationships/font" Target="fonts/RobotoMedium-bold.fntdata"/><Relationship Id="rId33" Type="http://schemas.openxmlformats.org/officeDocument/2006/relationships/font" Target="fonts/Montserrat-regular.fntdata"/><Relationship Id="rId32" Type="http://schemas.openxmlformats.org/officeDocument/2006/relationships/font" Target="fonts/RobotoMedium-boldItalic.fntdata"/><Relationship Id="rId35" Type="http://schemas.openxmlformats.org/officeDocument/2006/relationships/font" Target="fonts/Montserrat-italic.fntdata"/><Relationship Id="rId34" Type="http://schemas.openxmlformats.org/officeDocument/2006/relationships/font" Target="fonts/Montserrat-bold.fntdata"/><Relationship Id="rId37" Type="http://schemas.openxmlformats.org/officeDocument/2006/relationships/font" Target="fonts/MontserratMedium-regular.fntdata"/><Relationship Id="rId36" Type="http://schemas.openxmlformats.org/officeDocument/2006/relationships/font" Target="fonts/Montserrat-boldItalic.fntdata"/><Relationship Id="rId39" Type="http://schemas.openxmlformats.org/officeDocument/2006/relationships/font" Target="fonts/MontserratMedium-italic.fntdata"/><Relationship Id="rId38" Type="http://schemas.openxmlformats.org/officeDocument/2006/relationships/font" Target="fonts/MontserratMedium-bold.fntdata"/><Relationship Id="rId20" Type="http://schemas.openxmlformats.org/officeDocument/2006/relationships/font" Target="fonts/RobotoSlab-bold.fntdata"/><Relationship Id="rId22" Type="http://schemas.openxmlformats.org/officeDocument/2006/relationships/font" Target="fonts/MontserratSemiBold-bold.fntdata"/><Relationship Id="rId21" Type="http://schemas.openxmlformats.org/officeDocument/2006/relationships/font" Target="fonts/MontserratSemiBold-regular.fntdata"/><Relationship Id="rId24" Type="http://schemas.openxmlformats.org/officeDocument/2006/relationships/font" Target="fonts/MontserratSemiBold-boldItalic.fntdata"/><Relationship Id="rId23" Type="http://schemas.openxmlformats.org/officeDocument/2006/relationships/font" Target="fonts/MontserratSemiBold-italic.fntdata"/><Relationship Id="rId26" Type="http://schemas.openxmlformats.org/officeDocument/2006/relationships/font" Target="fonts/Roboto-bold.fntdata"/><Relationship Id="rId25" Type="http://schemas.openxmlformats.org/officeDocument/2006/relationships/font" Target="fonts/Roboto-regular.fntdata"/><Relationship Id="rId28" Type="http://schemas.openxmlformats.org/officeDocument/2006/relationships/font" Target="fonts/Roboto-boldItalic.fntdata"/><Relationship Id="rId27" Type="http://schemas.openxmlformats.org/officeDocument/2006/relationships/font" Target="fonts/Roboto-italic.fntdata"/><Relationship Id="rId29" Type="http://schemas.openxmlformats.org/officeDocument/2006/relationships/font" Target="fonts/RobotoMedium-regular.fntdata"/><Relationship Id="rId50" Type="http://schemas.openxmlformats.org/officeDocument/2006/relationships/font" Target="fonts/RobotoSlabRegular-bold.fntdata"/><Relationship Id="rId11" Type="http://schemas.openxmlformats.org/officeDocument/2006/relationships/slide" Target="slides/slide3.xml"/><Relationship Id="rId10" Type="http://schemas.openxmlformats.org/officeDocument/2006/relationships/slide" Target="slides/slide2.xml"/><Relationship Id="rId13" Type="http://schemas.openxmlformats.org/officeDocument/2006/relationships/slide" Target="slides/slide5.xml"/><Relationship Id="rId12" Type="http://schemas.openxmlformats.org/officeDocument/2006/relationships/slide" Target="slides/slide4.xml"/><Relationship Id="rId15" Type="http://schemas.openxmlformats.org/officeDocument/2006/relationships/slide" Target="slides/slide7.xml"/><Relationship Id="rId14" Type="http://schemas.openxmlformats.org/officeDocument/2006/relationships/slide" Target="slides/slide6.xml"/><Relationship Id="rId17" Type="http://schemas.openxmlformats.org/officeDocument/2006/relationships/slide" Target="slides/slide9.xml"/><Relationship Id="rId16" Type="http://schemas.openxmlformats.org/officeDocument/2006/relationships/slide" Target="slides/slide8.xml"/><Relationship Id="rId19" Type="http://schemas.openxmlformats.org/officeDocument/2006/relationships/font" Target="fonts/RobotoSlab-regular.fntdata"/><Relationship Id="rId18" Type="http://schemas.openxmlformats.org/officeDocument/2006/relationships/slide" Target="slides/slide10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 authorId="0" idx="1" dt="2020-07-14T10:04:30.376">
    <p:pos x="1234" y="2068"/>
    <p:text>+himanshu.aggarwal@ironhack.com can we come up with a more semantic name?
_Assigned to Himanshu Aggarwal_</p:text>
  </p:cm>
</p:cmLst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jpg>
</file>

<file path=ppt/media/image22.png>
</file>

<file path=ppt/media/image23.png>
</file>

<file path=ppt/media/image24.jpg>
</file>

<file path=ppt/media/image25.png>
</file>

<file path=ppt/media/image26.png>
</file>

<file path=ppt/media/image27.jpg>
</file>

<file path=ppt/media/image28.jpg>
</file>

<file path=ppt/media/image29.jp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8b19b38507_0_25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8b19b38507_0_25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4c7f726813_0_3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4c7f726813_0_3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89f3c7e9fc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89f3c7e9fc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8d82efa393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8d82efa393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8d82efa393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8d82efa393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8d82efa393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8d82efa393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8d82efa393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8d82efa393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85ef0c0354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85ef0c0354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8d82efa393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8d82efa393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8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Relationship Id="rId3" Type="http://schemas.openxmlformats.org/officeDocument/2006/relationships/image" Target="../media/image10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8.jp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7.jpg"/><Relationship Id="rId5" Type="http://schemas.openxmlformats.org/officeDocument/2006/relationships/image" Target="../media/image12.jpg"/><Relationship Id="rId6" Type="http://schemas.openxmlformats.org/officeDocument/2006/relationships/image" Target="../media/image8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Relationship Id="rId3" Type="http://schemas.openxmlformats.org/officeDocument/2006/relationships/image" Target="../media/image4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9.png"/><Relationship Id="rId3" Type="http://schemas.openxmlformats.org/officeDocument/2006/relationships/image" Target="../media/image4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8.png"/><Relationship Id="rId3" Type="http://schemas.openxmlformats.org/officeDocument/2006/relationships/image" Target="../media/image4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png"/><Relationship Id="rId3" Type="http://schemas.openxmlformats.org/officeDocument/2006/relationships/image" Target="../media/image4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png"/><Relationship Id="rId3" Type="http://schemas.openxmlformats.org/officeDocument/2006/relationships/image" Target="../media/image4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png"/><Relationship Id="rId3" Type="http://schemas.openxmlformats.org/officeDocument/2006/relationships/image" Target="../media/image4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1.jpg"/><Relationship Id="rId3" Type="http://schemas.openxmlformats.org/officeDocument/2006/relationships/image" Target="../media/image4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4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2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9.jp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7.jpg"/><Relationship Id="rId3" Type="http://schemas.openxmlformats.org/officeDocument/2006/relationships/image" Target="../media/image4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alanced Slide Style">
  <p:cSld name="CUSTOM_5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3"/>
          <p:cNvPicPr preferRelativeResize="0"/>
          <p:nvPr/>
        </p:nvPicPr>
        <p:blipFill rotWithShape="1">
          <a:blip r:embed="rId2">
            <a:alphaModFix/>
          </a:blip>
          <a:srcRect b="0" l="14559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ore text + Img Slide Style">
  <p:cSld name="CAPTION_ONLY_1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14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re et sous-titre">
  <p:cSld name="TITLE_1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6" name="Google Shape;56;p15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7" name="Google Shape;57;p15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EARNING GOAL CHECKED">
  <p:cSld name="CUSTOM_7_1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59" name="Google Shape;59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60" name="Google Shape;60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639" y="3172805"/>
            <a:ext cx="266022" cy="235093"/>
          </a:xfrm>
          <a:prstGeom prst="rect">
            <a:avLst/>
          </a:prstGeom>
          <a:noFill/>
          <a:ln cap="flat" cmpd="sng" w="9525">
            <a:solidFill>
              <a:srgbClr val="2DC5FA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Image" id="62" name="Google Shape;62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3" name="Google Shape;63;p16"/>
          <p:cNvCxnSpPr/>
          <p:nvPr/>
        </p:nvCxnSpPr>
        <p:spPr>
          <a:xfrm flipH="1" rot="10800000">
            <a:off x="861725" y="534795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2DC5FA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esson opening style slide" type="title">
  <p:cSld name="TITLE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8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0" name="Google Shape;70;p18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400"/>
              <a:buFont typeface="Roboto Slab"/>
              <a:buNone/>
              <a:defRPr b="1" sz="34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1" name="Google Shape;71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2" name="Google Shape;72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262625" y="157300"/>
            <a:ext cx="1663599" cy="166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5" name="Google Shape;75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/3 Text - 1/3 Image" type="tx">
  <p:cSld name="TITLE_AND_BODY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0"/>
          <p:cNvSpPr txBox="1"/>
          <p:nvPr>
            <p:ph type="title"/>
          </p:nvPr>
        </p:nvSpPr>
        <p:spPr>
          <a:xfrm>
            <a:off x="349624" y="1318750"/>
            <a:ext cx="5468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8" name="Google Shape;78;p20"/>
          <p:cNvSpPr txBox="1"/>
          <p:nvPr>
            <p:ph idx="2" type="title"/>
          </p:nvPr>
        </p:nvSpPr>
        <p:spPr>
          <a:xfrm>
            <a:off x="349624" y="794825"/>
            <a:ext cx="5468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9" name="Google Shape;79;p20"/>
          <p:cNvSpPr txBox="1"/>
          <p:nvPr>
            <p:ph idx="1" type="body"/>
          </p:nvPr>
        </p:nvSpPr>
        <p:spPr>
          <a:xfrm>
            <a:off x="359076" y="1895525"/>
            <a:ext cx="5468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80" name="Google Shape;80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/2 Text - 1/2 Image">
  <p:cSld name="TITLE_AND_BODY_1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1"/>
          <p:cNvSpPr txBox="1"/>
          <p:nvPr>
            <p:ph type="title"/>
          </p:nvPr>
        </p:nvSpPr>
        <p:spPr>
          <a:xfrm>
            <a:off x="349625" y="1318750"/>
            <a:ext cx="434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3" name="Google Shape;83;p21"/>
          <p:cNvSpPr txBox="1"/>
          <p:nvPr>
            <p:ph idx="2" type="title"/>
          </p:nvPr>
        </p:nvSpPr>
        <p:spPr>
          <a:xfrm>
            <a:off x="349625" y="794825"/>
            <a:ext cx="434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4" name="Google Shape;84;p21"/>
          <p:cNvSpPr txBox="1"/>
          <p:nvPr>
            <p:ph idx="1" type="body"/>
          </p:nvPr>
        </p:nvSpPr>
        <p:spPr>
          <a:xfrm>
            <a:off x="359075" y="1895525"/>
            <a:ext cx="421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85" name="Google Shape;8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/3 Text - 2/3 Image">
  <p:cSld name="TITLE_AND_BODY_1_1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/>
          <p:nvPr>
            <p:ph type="title"/>
          </p:nvPr>
        </p:nvSpPr>
        <p:spPr>
          <a:xfrm>
            <a:off x="349625" y="1318750"/>
            <a:ext cx="271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8" name="Google Shape;88;p22"/>
          <p:cNvSpPr txBox="1"/>
          <p:nvPr>
            <p:ph idx="2" type="title"/>
          </p:nvPr>
        </p:nvSpPr>
        <p:spPr>
          <a:xfrm>
            <a:off x="349625" y="794825"/>
            <a:ext cx="271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22"/>
          <p:cNvSpPr txBox="1"/>
          <p:nvPr>
            <p:ph idx="1" type="body"/>
          </p:nvPr>
        </p:nvSpPr>
        <p:spPr>
          <a:xfrm>
            <a:off x="355525" y="1895525"/>
            <a:ext cx="2711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90" name="Google Shape;90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3" name="Google Shape;93;p2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4" name="Google Shape;94;p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5" name="Google Shape;95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8" name="Google Shape;98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MMARY">
  <p:cSld name="TITLE_ONLY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101" name="Google Shape;101;p25"/>
          <p:cNvCxnSpPr/>
          <p:nvPr/>
        </p:nvCxnSpPr>
        <p:spPr>
          <a:xfrm>
            <a:off x="3107937" y="2679329"/>
            <a:ext cx="6296700" cy="0"/>
          </a:xfrm>
          <a:prstGeom prst="straightConnector1">
            <a:avLst/>
          </a:prstGeom>
          <a:noFill/>
          <a:ln cap="flat" cmpd="sng" w="1905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102" name="Google Shape;102;p25"/>
          <p:cNvPicPr preferRelativeResize="0"/>
          <p:nvPr/>
        </p:nvPicPr>
        <p:blipFill rotWithShape="1">
          <a:blip r:embed="rId2">
            <a:alphaModFix/>
          </a:blip>
          <a:srcRect b="0" l="17192" r="17186" t="0"/>
          <a:stretch/>
        </p:blipFill>
        <p:spPr>
          <a:xfrm>
            <a:off x="443896" y="1240100"/>
            <a:ext cx="2912400" cy="29589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103" name="Google Shape;103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38788" y="-225257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4" name="Google Shape;104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0625" y="31718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6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7" name="Google Shape;107;p26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8" name="Google Shape;108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 Slide Style">
  <p:cSld name="MAIN_POINT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7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11" name="Google Shape;111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plit Screen Style">
  <p:cSld name="SECTION_TITLE_AND_DESCRIPTION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2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5" name="Google Shape;115;p2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6" name="Google Shape;116;p2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" name="Google Shape;117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ore text + Img Slide Style">
  <p:cSld name="CAPTION_ONLY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9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0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2" name="Google Shape;122;p30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3" name="Google Shape;123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 Features, round photo">
  <p:cSld name="CUSTOM_9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7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26" name="Google Shape;126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23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27" name="Google Shape;127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398418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128" name="Google Shape;128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31"/>
          <p:cNvSpPr txBox="1"/>
          <p:nvPr/>
        </p:nvSpPr>
        <p:spPr>
          <a:xfrm>
            <a:off x="11927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latin typeface="Roboto Slab"/>
                <a:ea typeface="Roboto Slab"/>
                <a:cs typeface="Roboto Slab"/>
                <a:sym typeface="Roboto Slab"/>
              </a:rPr>
              <a:t>O</a:t>
            </a:r>
            <a:r>
              <a:rPr b="1" lang="en" sz="1800">
                <a:latin typeface="Roboto Slab"/>
                <a:ea typeface="Roboto Slab"/>
                <a:cs typeface="Roboto Slab"/>
                <a:sym typeface="Roboto Slab"/>
              </a:rPr>
              <a:t>bserve</a:t>
            </a:r>
            <a:endParaRPr i="0" sz="1800" u="none" cap="none" strike="noStrike"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30" name="Google Shape;130;p31"/>
          <p:cNvSpPr txBox="1"/>
          <p:nvPr/>
        </p:nvSpPr>
        <p:spPr>
          <a:xfrm>
            <a:off x="11825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31"/>
          <p:cNvSpPr txBox="1"/>
          <p:nvPr/>
        </p:nvSpPr>
        <p:spPr>
          <a:xfrm>
            <a:off x="386857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31"/>
          <p:cNvSpPr txBox="1"/>
          <p:nvPr/>
        </p:nvSpPr>
        <p:spPr>
          <a:xfrm>
            <a:off x="65546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31"/>
          <p:cNvSpPr txBox="1"/>
          <p:nvPr/>
        </p:nvSpPr>
        <p:spPr>
          <a:xfrm>
            <a:off x="387877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latin typeface="Roboto Slab"/>
                <a:ea typeface="Roboto Slab"/>
                <a:cs typeface="Roboto Slab"/>
                <a:sym typeface="Roboto Slab"/>
              </a:rPr>
              <a:t>E</a:t>
            </a:r>
            <a:r>
              <a:rPr b="1" lang="en" sz="1800">
                <a:latin typeface="Roboto Slab"/>
                <a:ea typeface="Roboto Slab"/>
                <a:cs typeface="Roboto Slab"/>
                <a:sym typeface="Roboto Slab"/>
              </a:rPr>
              <a:t>ngage</a:t>
            </a:r>
            <a:endParaRPr i="0" sz="1800" u="none" cap="none" strike="noStrike"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34" name="Google Shape;134;p31"/>
          <p:cNvSpPr txBox="1"/>
          <p:nvPr/>
        </p:nvSpPr>
        <p:spPr>
          <a:xfrm>
            <a:off x="65648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latin typeface="Roboto Slab"/>
                <a:ea typeface="Roboto Slab"/>
                <a:cs typeface="Roboto Slab"/>
                <a:sym typeface="Roboto Slab"/>
              </a:rPr>
              <a:t>I</a:t>
            </a:r>
            <a:r>
              <a:rPr b="1" lang="en" sz="1800">
                <a:latin typeface="Roboto Slab"/>
                <a:ea typeface="Roboto Slab"/>
                <a:cs typeface="Roboto Slab"/>
                <a:sym typeface="Roboto Slab"/>
              </a:rPr>
              <a:t>mmerse</a:t>
            </a:r>
            <a:endParaRPr i="0" sz="1800" u="none" cap="none" strike="noStrike"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135" name="Google Shape;135;p31"/>
          <p:cNvPicPr preferRelativeResize="0"/>
          <p:nvPr/>
        </p:nvPicPr>
        <p:blipFill rotWithShape="1">
          <a:blip r:embed="rId4">
            <a:alphaModFix/>
          </a:blip>
          <a:srcRect b="0" l="17202" r="17189" t="0"/>
          <a:stretch/>
        </p:blipFill>
        <p:spPr>
          <a:xfrm>
            <a:off x="1037599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36" name="Google Shape;136;p31"/>
          <p:cNvPicPr preferRelativeResize="0"/>
          <p:nvPr/>
        </p:nvPicPr>
        <p:blipFill rotWithShape="1">
          <a:blip r:embed="rId5">
            <a:alphaModFix/>
          </a:blip>
          <a:srcRect b="1343" l="17602" r="17989" t="1333"/>
          <a:stretch/>
        </p:blipFill>
        <p:spPr>
          <a:xfrm>
            <a:off x="3723600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37" name="Google Shape;137;p31"/>
          <p:cNvPicPr preferRelativeResize="0"/>
          <p:nvPr/>
        </p:nvPicPr>
        <p:blipFill rotWithShape="1">
          <a:blip r:embed="rId6">
            <a:alphaModFix/>
          </a:blip>
          <a:srcRect b="16683" l="26005" r="30257" t="16689"/>
          <a:stretch/>
        </p:blipFill>
        <p:spPr>
          <a:xfrm>
            <a:off x="6398425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38" name="Google Shape;138;p31"/>
          <p:cNvSpPr txBox="1"/>
          <p:nvPr/>
        </p:nvSpPr>
        <p:spPr>
          <a:xfrm>
            <a:off x="748325" y="3787484"/>
            <a:ext cx="2275200" cy="10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i="0" lang="en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Users and their behaviours</a:t>
            </a:r>
            <a:endParaRPr i="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i="0" lang="en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 the context of their lives. </a:t>
            </a:r>
            <a:endParaRPr i="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9" name="Google Shape;139;p31"/>
          <p:cNvSpPr txBox="1"/>
          <p:nvPr/>
        </p:nvSpPr>
        <p:spPr>
          <a:xfrm>
            <a:off x="3415325" y="3787473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i="0" lang="en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Interact with users through</a:t>
            </a:r>
            <a:br>
              <a:rPr i="0" lang="en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i="0" lang="en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both scheduled and “intercept”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i="0" lang="en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or “guerrilla” encounters </a:t>
            </a:r>
            <a:endParaRPr i="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0" name="Google Shape;140;p31"/>
          <p:cNvSpPr txBox="1"/>
          <p:nvPr/>
        </p:nvSpPr>
        <p:spPr>
          <a:xfrm>
            <a:off x="6158525" y="3787482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i="0" lang="en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Experience</a:t>
            </a:r>
            <a:endParaRPr i="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i="0" lang="en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what your user experiences</a:t>
            </a:r>
            <a:endParaRPr i="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1" name="Google Shape;141;p31"/>
          <p:cNvSpPr txBox="1"/>
          <p:nvPr/>
        </p:nvSpPr>
        <p:spPr>
          <a:xfrm>
            <a:off x="350965" y="458100"/>
            <a:ext cx="40110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rPr>
              <a:t>Title of the slide</a:t>
            </a:r>
            <a:endParaRPr sz="3000">
              <a:solidFill>
                <a:srgbClr val="2DC5FA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New Chapter - Light Blue">
  <p:cSld name="CUSTOM_1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32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45" name="Google Shape;145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46" name="Google Shape;146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ransition Violet">
  <p:cSld name="CUSTOM_1_1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33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50" name="Google Shape;150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51" name="Google Shape;151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ransition Red">
  <p:cSld name="CUSTOM_1_1_1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34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55" name="Google Shape;155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56" name="Google Shape;156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ransition Yellow">
  <p:cSld name="CUSTOM_1_1_1_1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35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60" name="Google Shape;160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61" name="Google Shape;161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ransition Light Green">
  <p:cSld name="CUSTOM_1_1_1_1_1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36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65" name="Google Shape;165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66" name="Google Shape;166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ransition Dark Blue">
  <p:cSld name="CUSTOM_1_1_1_1_1_1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37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70" name="Google Shape;170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71" name="Google Shape;171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nd Slide Style" type="blank">
  <p:cSld name="BLANK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40200" y="1739950"/>
            <a:ext cx="1663599" cy="16635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74" name="Google Shape;174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75" name="Google Shape;175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ullets + Image Style">
  <p:cSld name="CUSTOM_6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39"/>
          <p:cNvPicPr preferRelativeResize="0"/>
          <p:nvPr/>
        </p:nvPicPr>
        <p:blipFill rotWithShape="1">
          <a:blip r:embed="rId2">
            <a:alphaModFix/>
          </a:blip>
          <a:srcRect b="0" l="10533" r="1685" t="0"/>
          <a:stretch/>
        </p:blipFill>
        <p:spPr>
          <a:xfrm>
            <a:off x="3355950" y="489350"/>
            <a:ext cx="5485124" cy="42800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78" name="Google Shape;178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79" name="Google Shape;179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Activity Slide Style">
  <p:cSld name="CUSTOM_7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81" name="Google Shape;181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82" name="Google Shape;182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EARNING GOAL CHECKED">
  <p:cSld name="CUSTOM_7_1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84" name="Google Shape;184;p4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85" name="Google Shape;185;p4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639" y="2608609"/>
            <a:ext cx="266022" cy="23509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87" name="Google Shape;187;p4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8" name="Google Shape;188;p41"/>
          <p:cNvCxnSpPr/>
          <p:nvPr/>
        </p:nvCxnSpPr>
        <p:spPr>
          <a:xfrm flipH="1" rot="10800000">
            <a:off x="861725" y="-29400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64C3F5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 Features with emoji Style">
  <p:cSld name="CUSTOM_8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4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383875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4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27860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4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48915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93" name="Google Shape;193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Round Photo and bullet points Style">
  <p:cSld name="CUSTOM_4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43"/>
          <p:cNvPicPr preferRelativeResize="0"/>
          <p:nvPr/>
        </p:nvPicPr>
        <p:blipFill rotWithShape="1">
          <a:blip r:embed="rId2">
            <a:alphaModFix/>
          </a:blip>
          <a:srcRect b="0" l="0" r="33466" t="0"/>
          <a:stretch/>
        </p:blipFill>
        <p:spPr>
          <a:xfrm>
            <a:off x="483025" y="1108650"/>
            <a:ext cx="2926200" cy="29262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alanced Slide Style">
  <p:cSld name="CUSTOM_5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44"/>
          <p:cNvPicPr preferRelativeResize="0"/>
          <p:nvPr/>
        </p:nvPicPr>
        <p:blipFill rotWithShape="1">
          <a:blip r:embed="rId2">
            <a:alphaModFix/>
          </a:blip>
          <a:srcRect b="0" l="14559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earning Goals Style">
  <p:cSld name="CUSTOM_2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45"/>
          <p:cNvPicPr preferRelativeResize="0"/>
          <p:nvPr/>
        </p:nvPicPr>
        <p:blipFill rotWithShape="1">
          <a:blip r:embed="rId2">
            <a:alphaModFix/>
          </a:blip>
          <a:srcRect b="0" l="16002" r="15784" t="0"/>
          <a:stretch/>
        </p:blipFill>
        <p:spPr>
          <a:xfrm>
            <a:off x="6112453" y="0"/>
            <a:ext cx="512255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45"/>
          <p:cNvSpPr txBox="1"/>
          <p:nvPr/>
        </p:nvSpPr>
        <p:spPr>
          <a:xfrm>
            <a:off x="338725" y="355400"/>
            <a:ext cx="60033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Hear, forget. See, remember</a:t>
            </a:r>
            <a:r>
              <a:rPr b="1" lang="en" sz="30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r>
              <a:rPr b="1"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 sz="30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Do, Understand</a:t>
            </a:r>
            <a:endParaRPr b="1" sz="3000">
              <a:solidFill>
                <a:srgbClr val="434343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descr="Image" id="201" name="Google Shape;201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02" name="Google Shape;202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 Style">
  <p:cSld name="CUSTOM_3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04" name="Google Shape;204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05" name="Google Shape;205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re et sous-titre">
  <p:cSld name="TITLE_1"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47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8" name="Google Shape;208;p47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9" name="Google Shape;209;p47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5.xml"/><Relationship Id="rId22" Type="http://schemas.openxmlformats.org/officeDocument/2006/relationships/slideLayout" Target="../slideLayouts/slideLayout37.xml"/><Relationship Id="rId21" Type="http://schemas.openxmlformats.org/officeDocument/2006/relationships/slideLayout" Target="../slideLayouts/slideLayout36.xml"/><Relationship Id="rId24" Type="http://schemas.openxmlformats.org/officeDocument/2006/relationships/slideLayout" Target="../slideLayouts/slideLayout39.xml"/><Relationship Id="rId23" Type="http://schemas.openxmlformats.org/officeDocument/2006/relationships/slideLayout" Target="../slideLayouts/slideLayout38.xml"/><Relationship Id="rId1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26" Type="http://schemas.openxmlformats.org/officeDocument/2006/relationships/slideLayout" Target="../slideLayouts/slideLayout41.xml"/><Relationship Id="rId25" Type="http://schemas.openxmlformats.org/officeDocument/2006/relationships/slideLayout" Target="../slideLayouts/slideLayout40.xml"/><Relationship Id="rId28" Type="http://schemas.openxmlformats.org/officeDocument/2006/relationships/slideLayout" Target="../slideLayouts/slideLayout43.xml"/><Relationship Id="rId27" Type="http://schemas.openxmlformats.org/officeDocument/2006/relationships/slideLayout" Target="../slideLayouts/slideLayout42.xml"/><Relationship Id="rId5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1.xml"/><Relationship Id="rId29" Type="http://schemas.openxmlformats.org/officeDocument/2006/relationships/slideLayout" Target="../slideLayouts/slideLayout44.xml"/><Relationship Id="rId7" Type="http://schemas.openxmlformats.org/officeDocument/2006/relationships/slideLayout" Target="../slideLayouts/slideLayout22.xml"/><Relationship Id="rId8" Type="http://schemas.openxmlformats.org/officeDocument/2006/relationships/slideLayout" Target="../slideLayouts/slideLayout23.xml"/><Relationship Id="rId31" Type="http://schemas.openxmlformats.org/officeDocument/2006/relationships/theme" Target="../theme/theme2.xml"/><Relationship Id="rId3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28.xml"/><Relationship Id="rId12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0.xml"/><Relationship Id="rId14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2.xml"/><Relationship Id="rId16" Type="http://schemas.openxmlformats.org/officeDocument/2006/relationships/slideLayout" Target="../slideLayouts/slideLayout31.xml"/><Relationship Id="rId19" Type="http://schemas.openxmlformats.org/officeDocument/2006/relationships/slideLayout" Target="../slideLayouts/slideLayout34.xml"/><Relationship Id="rId18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6" name="Google Shape;66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7" name="Google Shape;67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  <p:sldLayoutId id="2147483679" r:id="rId17"/>
    <p:sldLayoutId id="2147483680" r:id="rId18"/>
    <p:sldLayoutId id="2147483681" r:id="rId19"/>
    <p:sldLayoutId id="2147483682" r:id="rId20"/>
    <p:sldLayoutId id="2147483683" r:id="rId21"/>
    <p:sldLayoutId id="2147483684" r:id="rId22"/>
    <p:sldLayoutId id="2147483685" r:id="rId23"/>
    <p:sldLayoutId id="2147483686" r:id="rId24"/>
    <p:sldLayoutId id="2147483687" r:id="rId25"/>
    <p:sldLayoutId id="2147483688" r:id="rId26"/>
    <p:sldLayoutId id="2147483689" r:id="rId27"/>
    <p:sldLayoutId id="2147483690" r:id="rId28"/>
    <p:sldLayoutId id="2147483691" r:id="rId29"/>
    <p:sldLayoutId id="2147483692" r:id="rId3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.xml"/><Relationship Id="rId3" Type="http://schemas.openxmlformats.org/officeDocument/2006/relationships/comments" Target="../comments/comment1.xml"/><Relationship Id="rId4" Type="http://schemas.openxmlformats.org/officeDocument/2006/relationships/image" Target="../media/image20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7.png"/><Relationship Id="rId4" Type="http://schemas.openxmlformats.org/officeDocument/2006/relationships/image" Target="../media/image31.png"/><Relationship Id="rId5" Type="http://schemas.openxmlformats.org/officeDocument/2006/relationships/image" Target="../media/image2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2.png"/><Relationship Id="rId4" Type="http://schemas.openxmlformats.org/officeDocument/2006/relationships/image" Target="../media/image24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3.png"/><Relationship Id="rId4" Type="http://schemas.openxmlformats.org/officeDocument/2006/relationships/image" Target="../media/image2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8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DATA ANALYTICS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| IRONHACK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5" name="Google Shape;215;p48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OLAP, OLTP, 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Data 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Warehouses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16" name="Google Shape;216;p48"/>
          <p:cNvPicPr preferRelativeResize="0"/>
          <p:nvPr/>
        </p:nvPicPr>
        <p:blipFill rotWithShape="1">
          <a:blip r:embed="rId4">
            <a:alphaModFix/>
          </a:blip>
          <a:srcRect b="0" l="33453" r="0" t="0"/>
          <a:stretch/>
        </p:blipFill>
        <p:spPr>
          <a:xfrm>
            <a:off x="439475" y="3165750"/>
            <a:ext cx="1413000" cy="1413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9"/>
          <p:cNvSpPr txBox="1"/>
          <p:nvPr/>
        </p:nvSpPr>
        <p:spPr>
          <a:xfrm>
            <a:off x="3998738" y="1679400"/>
            <a:ext cx="4338900" cy="23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ontserrat Medium"/>
              <a:buAutoNum type="arabicPeriod"/>
            </a:pPr>
            <a:r>
              <a:rPr lang="en" sz="2000">
                <a:latin typeface="Montserrat Medium"/>
                <a:ea typeface="Montserrat Medium"/>
                <a:cs typeface="Montserrat Medium"/>
                <a:sym typeface="Montserrat Medium"/>
              </a:rPr>
              <a:t>Data Architecture</a:t>
            </a:r>
            <a:endParaRPr sz="20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ontserrat Medium"/>
              <a:buAutoNum type="arabicPeriod"/>
            </a:pPr>
            <a:r>
              <a:rPr lang="en" sz="2000">
                <a:latin typeface="Montserrat Medium"/>
                <a:ea typeface="Montserrat Medium"/>
                <a:cs typeface="Montserrat Medium"/>
                <a:sym typeface="Montserrat Medium"/>
              </a:rPr>
              <a:t>OLAP</a:t>
            </a:r>
            <a:endParaRPr sz="20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ontserrat Medium"/>
              <a:buAutoNum type="arabicPeriod"/>
            </a:pPr>
            <a:r>
              <a:rPr lang="en" sz="2000">
                <a:latin typeface="Montserrat Medium"/>
                <a:ea typeface="Montserrat Medium"/>
                <a:cs typeface="Montserrat Medium"/>
                <a:sym typeface="Montserrat Medium"/>
              </a:rPr>
              <a:t>OLTP</a:t>
            </a:r>
            <a:endParaRPr sz="20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ontserrat Medium"/>
              <a:buAutoNum type="arabicPeriod"/>
            </a:pPr>
            <a:r>
              <a:rPr lang="en" sz="2000">
                <a:latin typeface="Montserrat Medium"/>
                <a:ea typeface="Montserrat Medium"/>
                <a:cs typeface="Montserrat Medium"/>
                <a:sym typeface="Montserrat Medium"/>
              </a:rPr>
              <a:t>Data Warehouses </a:t>
            </a:r>
            <a:endParaRPr sz="20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endParaRPr sz="2000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endParaRPr sz="20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22" name="Google Shape;222;p49"/>
          <p:cNvSpPr txBox="1"/>
          <p:nvPr/>
        </p:nvSpPr>
        <p:spPr>
          <a:xfrm>
            <a:off x="3907193" y="985600"/>
            <a:ext cx="40212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Agenda</a:t>
            </a:r>
            <a:endParaRPr b="1" sz="23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3" name="Google Shape;223;p49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sz="500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4" name="Google Shape;224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8125" y="1127525"/>
            <a:ext cx="2838425" cy="2971800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49"/>
          <p:cNvSpPr txBox="1"/>
          <p:nvPr/>
        </p:nvSpPr>
        <p:spPr>
          <a:xfrm>
            <a:off x="1544350" y="41775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Credit: Unsplash</a:t>
            </a:r>
            <a:endParaRPr b="1" sz="500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6" name="Google Shape;226;p49"/>
          <p:cNvPicPr preferRelativeResize="0"/>
          <p:nvPr/>
        </p:nvPicPr>
        <p:blipFill rotWithShape="1">
          <a:blip r:embed="rId5">
            <a:alphaModFix/>
          </a:blip>
          <a:srcRect b="14010" l="30634" r="27977" t="28212"/>
          <a:stretch/>
        </p:blipFill>
        <p:spPr>
          <a:xfrm>
            <a:off x="768125" y="1127525"/>
            <a:ext cx="2838426" cy="2971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50"/>
          <p:cNvSpPr txBox="1"/>
          <p:nvPr/>
        </p:nvSpPr>
        <p:spPr>
          <a:xfrm>
            <a:off x="585600" y="680800"/>
            <a:ext cx="81093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Data Architecture </a:t>
            </a:r>
            <a:r>
              <a:rPr b="1" lang="en" sz="2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| </a:t>
            </a:r>
            <a:r>
              <a:rPr b="1" lang="en" sz="20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The system</a:t>
            </a:r>
            <a:endParaRPr b="1" sz="2000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2" name="Google Shape;232;p50"/>
          <p:cNvSpPr txBox="1"/>
          <p:nvPr/>
        </p:nvSpPr>
        <p:spPr>
          <a:xfrm>
            <a:off x="632525" y="1287250"/>
            <a:ext cx="7477200" cy="34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What is it:</a:t>
            </a:r>
            <a:endParaRPr b="1"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b="1"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It’s a big umbrella term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that encapsulates data storage, computational resources, and everything in between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b="1"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All technologies that support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data collection, storage, processing, and dashboarding is included in the architecture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b="1"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Data Architects are people who translate business needs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and design and build these systems, calculate ROI, monitor backups and fault tolerance,  and support change management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3" name="Google Shape;233;p50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sz="500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Google Shape;238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09262" y="1239401"/>
            <a:ext cx="6725475" cy="3362750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51"/>
          <p:cNvSpPr txBox="1"/>
          <p:nvPr/>
        </p:nvSpPr>
        <p:spPr>
          <a:xfrm>
            <a:off x="585600" y="680800"/>
            <a:ext cx="81093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Data Architecture | </a:t>
            </a:r>
            <a:r>
              <a:rPr b="1" lang="en" sz="20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The data flow</a:t>
            </a:r>
            <a:endParaRPr b="1" sz="2000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0" name="Google Shape;240;p51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sz="500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52"/>
          <p:cNvSpPr txBox="1"/>
          <p:nvPr/>
        </p:nvSpPr>
        <p:spPr>
          <a:xfrm>
            <a:off x="738000" y="680793"/>
            <a:ext cx="7223400" cy="77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TYPES OF</a:t>
            </a:r>
            <a:endParaRPr b="1" sz="23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6" name="Google Shape;246;p52"/>
          <p:cNvSpPr txBox="1"/>
          <p:nvPr/>
        </p:nvSpPr>
        <p:spPr>
          <a:xfrm>
            <a:off x="738000" y="1114525"/>
            <a:ext cx="75627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DATA STORAGE</a:t>
            </a:r>
            <a:endParaRPr b="1" sz="2300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47" name="Google Shape;247;p5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684749" y="1935575"/>
            <a:ext cx="1791739" cy="2666575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52"/>
          <p:cNvSpPr txBox="1"/>
          <p:nvPr/>
        </p:nvSpPr>
        <p:spPr>
          <a:xfrm>
            <a:off x="2684750" y="2052775"/>
            <a:ext cx="16947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DBs</a:t>
            </a:r>
            <a:endParaRPr b="1"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9" name="Google Shape;249;p52"/>
          <p:cNvSpPr txBox="1"/>
          <p:nvPr/>
        </p:nvSpPr>
        <p:spPr>
          <a:xfrm>
            <a:off x="2684675" y="2599500"/>
            <a:ext cx="16947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Data storage system </a:t>
            </a:r>
            <a:endParaRPr b="1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666666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Stores data in a structured format for easy  retrieval</a:t>
            </a:r>
            <a:endParaRPr>
              <a:solidFill>
                <a:srgbClr val="66666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50" name="Google Shape;250;p5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7125" y="1935575"/>
            <a:ext cx="1791739" cy="2666575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52"/>
          <p:cNvSpPr txBox="1"/>
          <p:nvPr/>
        </p:nvSpPr>
        <p:spPr>
          <a:xfrm>
            <a:off x="822400" y="2052775"/>
            <a:ext cx="16947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Data Lake</a:t>
            </a:r>
            <a:endParaRPr b="1"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2" name="Google Shape;252;p52"/>
          <p:cNvSpPr txBox="1"/>
          <p:nvPr/>
        </p:nvSpPr>
        <p:spPr>
          <a:xfrm>
            <a:off x="822325" y="2599500"/>
            <a:ext cx="16266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Data dump </a:t>
            </a:r>
            <a:endParaRPr b="1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66666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666666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Repository to store all kinds of data, in its natural format</a:t>
            </a:r>
            <a:endParaRPr>
              <a:solidFill>
                <a:srgbClr val="66666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66666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6666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253" name="Google Shape;253;p5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15112" y="1935575"/>
            <a:ext cx="1791739" cy="2666575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52"/>
          <p:cNvSpPr txBox="1"/>
          <p:nvPr/>
        </p:nvSpPr>
        <p:spPr>
          <a:xfrm>
            <a:off x="4636750" y="2052775"/>
            <a:ext cx="16947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DWs</a:t>
            </a:r>
            <a:endParaRPr b="1"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5" name="Google Shape;255;p52"/>
          <p:cNvSpPr txBox="1"/>
          <p:nvPr/>
        </p:nvSpPr>
        <p:spPr>
          <a:xfrm>
            <a:off x="4636750" y="2675700"/>
            <a:ext cx="16947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Database that integrates databases </a:t>
            </a:r>
            <a:endParaRPr b="1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for analytical purposes</a:t>
            </a:r>
            <a:endParaRPr>
              <a:solidFill>
                <a:srgbClr val="66666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56" name="Google Shape;256;p52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sz="500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57" name="Google Shape;257;p5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558086" y="1935575"/>
            <a:ext cx="1791739" cy="2666575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52"/>
          <p:cNvSpPr txBox="1"/>
          <p:nvPr/>
        </p:nvSpPr>
        <p:spPr>
          <a:xfrm>
            <a:off x="6558075" y="2052775"/>
            <a:ext cx="16947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Data Marts</a:t>
            </a:r>
            <a:endParaRPr b="1"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9" name="Google Shape;259;p52"/>
          <p:cNvSpPr txBox="1"/>
          <p:nvPr/>
        </p:nvSpPr>
        <p:spPr>
          <a:xfrm>
            <a:off x="6509550" y="2675700"/>
            <a:ext cx="1791600" cy="9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Store data from DWs </a:t>
            </a:r>
            <a:endParaRPr b="1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to be used by a specific business function</a:t>
            </a:r>
            <a:endParaRPr>
              <a:solidFill>
                <a:srgbClr val="66666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53"/>
          <p:cNvSpPr txBox="1"/>
          <p:nvPr/>
        </p:nvSpPr>
        <p:spPr>
          <a:xfrm>
            <a:off x="585600" y="680800"/>
            <a:ext cx="81093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OLTP</a:t>
            </a:r>
            <a:r>
              <a:rPr b="1" lang="en" sz="2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| </a:t>
            </a:r>
            <a:r>
              <a:rPr b="1" lang="en" sz="20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for transactions</a:t>
            </a:r>
            <a:endParaRPr b="1" sz="2000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5" name="Google Shape;265;p53"/>
          <p:cNvSpPr txBox="1"/>
          <p:nvPr/>
        </p:nvSpPr>
        <p:spPr>
          <a:xfrm>
            <a:off x="632525" y="1287250"/>
            <a:ext cx="7477200" cy="34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What is it:</a:t>
            </a:r>
            <a:endParaRPr b="1"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b="1"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Storage systems designed for large number of transactions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(insert, update, and delete / characterized by simple queries )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b="1"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Main emphasis for such systems is on fast query processing,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maintaining data integrity (no redundancy), and effectiveness measured by number of transactions per second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b="1"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Used to store current data,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schema used to store transactional data is entity relationship model (usually 3NF)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6" name="Google Shape;266;p53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sz="500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54"/>
          <p:cNvSpPr txBox="1"/>
          <p:nvPr/>
        </p:nvSpPr>
        <p:spPr>
          <a:xfrm>
            <a:off x="585600" y="680800"/>
            <a:ext cx="81093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OLAP | </a:t>
            </a:r>
            <a:r>
              <a:rPr b="1" lang="en" sz="20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for analytical processes</a:t>
            </a:r>
            <a:endParaRPr b="1" sz="2000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2" name="Google Shape;272;p54"/>
          <p:cNvSpPr txBox="1"/>
          <p:nvPr/>
        </p:nvSpPr>
        <p:spPr>
          <a:xfrm>
            <a:off x="632525" y="1287250"/>
            <a:ext cx="7477200" cy="34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What is it:</a:t>
            </a:r>
            <a:endParaRPr b="1"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b="1"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Storage systems 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designed for relatively lesser number of transactions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b="1"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Queries are relatively more complex 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and involve aggregations 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b="1"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Used to store historical data, 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multi-dimensional schemas are used to store data usually in a star schema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b="1"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Mainly used for analytical purposes, 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data mining processes.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3" name="Google Shape;273;p54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sz="500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55"/>
          <p:cNvSpPr txBox="1"/>
          <p:nvPr/>
        </p:nvSpPr>
        <p:spPr>
          <a:xfrm>
            <a:off x="585600" y="757000"/>
            <a:ext cx="66945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Topic Name </a:t>
            </a:r>
            <a:r>
              <a:rPr b="1" lang="en" sz="2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|  </a:t>
            </a:r>
            <a:r>
              <a:rPr b="1" lang="en" sz="20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 Graph Details</a:t>
            </a:r>
            <a:endParaRPr b="1" sz="2000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279" name="Google Shape;279;p55"/>
          <p:cNvGraphicFramePr/>
          <p:nvPr/>
        </p:nvGraphicFramePr>
        <p:xfrm>
          <a:off x="356400" y="34653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{55F1C504-F717-405A-9A30-BA9096A04D1C}</a:tableStyleId>
              </a:tblPr>
              <a:tblGrid>
                <a:gridCol w="1699125"/>
                <a:gridCol w="3353900"/>
                <a:gridCol w="3393900"/>
              </a:tblGrid>
              <a:tr h="3453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Parameter</a:t>
                      </a:r>
                      <a:endParaRPr b="1"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B88C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FFFFFF"/>
                          </a:solidFill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OLTP</a:t>
                      </a:r>
                      <a:endParaRPr b="1" sz="1800">
                        <a:solidFill>
                          <a:srgbClr val="FFFFFF"/>
                        </a:solidFill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B88C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FFFFFF"/>
                          </a:solidFill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OLAP</a:t>
                      </a:r>
                      <a:endParaRPr b="1" sz="1800">
                        <a:solidFill>
                          <a:srgbClr val="FFFFFF"/>
                        </a:solidFill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B88CB"/>
                    </a:solidFill>
                  </a:tcPr>
                </a:tc>
              </a:tr>
              <a:tr h="6128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Transaction</a:t>
                      </a:r>
                      <a:endParaRPr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6D5E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Large number of short transactions</a:t>
                      </a:r>
                      <a:endParaRPr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6D5E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Small number of long transactions</a:t>
                      </a:r>
                      <a:endParaRPr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6D5EB"/>
                    </a:solidFill>
                  </a:tcPr>
                </a:tc>
              </a:tr>
              <a:tr h="3453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Queries </a:t>
                      </a:r>
                      <a:endParaRPr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4EB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Simple</a:t>
                      </a:r>
                      <a:endParaRPr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4EB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Complex</a:t>
                      </a:r>
                      <a:endParaRPr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4EBF5"/>
                    </a:solidFill>
                  </a:tcPr>
                </a:tc>
              </a:tr>
              <a:tr h="7923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Data Processing</a:t>
                      </a:r>
                      <a:endParaRPr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6D5E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Queries process small amounts of data</a:t>
                      </a:r>
                      <a:endParaRPr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6D5E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Queries process large amounts of data</a:t>
                      </a:r>
                      <a:endParaRPr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6D5EB"/>
                    </a:solidFill>
                  </a:tcPr>
                </a:tc>
              </a:tr>
              <a:tr h="3453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Updates</a:t>
                      </a:r>
                      <a:endParaRPr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4EB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Frequent</a:t>
                      </a:r>
                      <a:endParaRPr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4EB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Infrequent</a:t>
                      </a:r>
                      <a:endParaRPr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4EBF5"/>
                    </a:solidFill>
                  </a:tcPr>
                </a:tc>
              </a:tr>
              <a:tr h="3453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Data Epoch</a:t>
                      </a:r>
                      <a:endParaRPr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6D5E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Current </a:t>
                      </a:r>
                      <a:endParaRPr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6D5E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Historical</a:t>
                      </a:r>
                      <a:endParaRPr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6D5EB"/>
                    </a:solidFill>
                  </a:tcPr>
                </a:tc>
              </a:tr>
              <a:tr h="5516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Model </a:t>
                      </a:r>
                      <a:endParaRPr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4EB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Tables are normalized</a:t>
                      </a:r>
                      <a:endParaRPr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4EB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Denormalized</a:t>
                      </a: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 for simplicity</a:t>
                      </a:r>
                      <a:endParaRPr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4EBF5"/>
                    </a:solidFill>
                  </a:tcPr>
                </a:tc>
              </a:tr>
              <a:tr h="6128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Purpose</a:t>
                      </a:r>
                      <a:endParaRPr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6D5E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Faster data storage and retrieval </a:t>
                      </a:r>
                      <a:endParaRPr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6D5E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Data mining </a:t>
                      </a:r>
                      <a:endParaRPr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45725" marB="45725" marR="45725" marL="45725">
                    <a:lnL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6D5EB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56"/>
          <p:cNvSpPr txBox="1"/>
          <p:nvPr/>
        </p:nvSpPr>
        <p:spPr>
          <a:xfrm>
            <a:off x="585600" y="680800"/>
            <a:ext cx="81093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DATA | </a:t>
            </a:r>
            <a:r>
              <a:rPr b="1" lang="en" sz="20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WAREHOUSE</a:t>
            </a:r>
            <a:endParaRPr b="1" sz="2000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5" name="Google Shape;285;p56"/>
          <p:cNvSpPr txBox="1"/>
          <p:nvPr/>
        </p:nvSpPr>
        <p:spPr>
          <a:xfrm>
            <a:off x="632525" y="1287250"/>
            <a:ext cx="7477200" cy="34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What is it:</a:t>
            </a:r>
            <a:endParaRPr b="1"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b="1"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It is a copy of transactional data structured for querying and reporting</a:t>
            </a:r>
            <a:endParaRPr b="1"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b="1"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It can be a relational database, a multidimensional database, or a flat file, etc.</a:t>
            </a:r>
            <a:endParaRPr b="1"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b="1"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It can be normalized or denormalized; 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used to consolidate information from multiple resources for improved query performance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b="1"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The main purpose is data mining, 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data visualization, and advanced reporting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b="1"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Data is stored in DWs from operational DBMS 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(OLTPs – which are usually designed independently of each other and is difficult to share information)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6" name="Google Shape;286;p56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sz="500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